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embeddings/oleObject1.bin" ContentType="application/vnd.openxmlformats-officedocument.oleObject"/>
  <Override PartName="/ppt/media/image1.png" ContentType="image/png"/>
  <Override PartName="/ppt/media/image13.wmf" ContentType="image/x-wmf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wmf" ContentType="image/x-wmf"/>
  <Override PartName="/ppt/media/image21.png" ContentType="image/png"/>
  <Override PartName="/ppt/media/image22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5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</a:rPr>
              <a:t>&lt;data/ora&gt;</a:t>
            </a:r>
            <a:endParaRPr b="0" lang="it-IT" sz="1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600" spc="-1" strike="noStrike">
                <a:solidFill>
                  <a:srgbClr val="000000"/>
                </a:solidFill>
                <a:latin typeface="Trebuchet MS"/>
              </a:rPr>
              <a:t>Fai clic per spostare la diapositiva</a:t>
            </a: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it-IT" sz="1200" spc="-1" strike="noStrike">
                <a:solidFill>
                  <a:srgbClr val="000000"/>
                </a:solidFill>
                <a:latin typeface="Calibri"/>
              </a:rPr>
              <a:t>Fai clic per modificare il formato delle note</a:t>
            </a:r>
            <a:endParaRPr b="0" lang="it-IT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E652D9-7EC2-4CE7-B628-BE2F8A0DED9C}" type="slidenum">
              <a:rPr b="0" lang="it-IT" sz="1200" spc="-1" strike="noStrike">
                <a:solidFill>
                  <a:srgbClr val="000000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it-IT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Segnaposto numero diapositiva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DF3440D-5A57-4B61-9FC9-65AB8FD509A2}" type="slidenum">
              <a:rPr b="0" lang="it-IT" sz="1200" spc="-1" strike="noStrike">
                <a:solidFill>
                  <a:srgbClr val="000000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46AF6B-FEA7-4850-AC68-6123AD4C89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49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1143000" y="731520"/>
            <a:ext cx="640080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08A6F5-1ABF-4575-98F9-9C8C950FEB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49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B09D98-074A-42EC-9F93-60378C8412F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49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143000" y="731520"/>
            <a:ext cx="206064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306960" y="731520"/>
            <a:ext cx="206064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5471280" y="731520"/>
            <a:ext cx="206064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1143000" y="2546640"/>
            <a:ext cx="206064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3306960" y="2546640"/>
            <a:ext cx="206064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5471280" y="2546640"/>
            <a:ext cx="206064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646614-BB9B-48BD-A629-995DA711EF3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49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6080" algn="ctr">
              <a:spcBef>
                <a:spcPts val="550"/>
              </a:spcBef>
              <a:spcAft>
                <a:spcPts val="3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7F8FC3-FE2B-42B6-8AD8-C1A4BF2BF3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49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4FF441-D721-4927-B43E-374A51FAB2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49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4AA673-0B89-4E40-B68B-07D3BFC77E9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49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288E93-9609-4B82-AB98-4A224624CA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1793520" y="4371480"/>
            <a:ext cx="651204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46080" algn="ctr">
              <a:spcBef>
                <a:spcPts val="550"/>
              </a:spcBef>
              <a:spcAft>
                <a:spcPts val="30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FA5652-AEB4-422B-B69D-9E1B81D6B9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49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422960" y="731520"/>
            <a:ext cx="3123360" cy="347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1143000" y="2546640"/>
            <a:ext cx="312336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7A38D8-C88E-4892-9D3D-D48A2DA8CB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49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143000" y="731520"/>
            <a:ext cx="3123360" cy="347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422960" y="2546640"/>
            <a:ext cx="312336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5C7F98-86E5-4208-B994-7B5B14E7F8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49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143000" y="731520"/>
            <a:ext cx="312336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422960" y="731520"/>
            <a:ext cx="312336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1143000" y="2546640"/>
            <a:ext cx="6400800" cy="165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EEE7E6-367B-4E4E-98FA-991A62EE73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3dcf9"/>
            </a:gs>
            <a:gs pos="100000">
              <a:srgbClr val="ffff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Rectangle 6"/>
          <p:cNvGrpSpPr/>
          <p:nvPr/>
        </p:nvGrpSpPr>
        <p:grpSpPr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1" name="Rectangle 6" descr=""/>
            <p:cNvPicPr/>
            <p:nvPr/>
          </p:nvPicPr>
          <p:blipFill>
            <a:blip r:embed="rId2"/>
            <a:stretch/>
          </p:blipFill>
          <p:spPr>
            <a:xfrm>
              <a:off x="0" y="5110920"/>
              <a:ext cx="9144000" cy="1746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"/>
            <p:cNvSpPr/>
            <p:nvPr/>
          </p:nvSpPr>
          <p:spPr>
            <a:xfrm>
              <a:off x="0" y="5108400"/>
              <a:ext cx="9144000" cy="1749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" name="Rectangle 7"/>
          <p:cNvGrpSpPr/>
          <p:nvPr/>
        </p:nvGrpSpPr>
        <p:grpSpPr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4" name="Rectangle 7" descr="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9144000" cy="510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0" y="0"/>
              <a:ext cx="9144000" cy="5105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" name="Rectangle 8"/>
          <p:cNvSpPr/>
          <p:nvPr/>
        </p:nvSpPr>
        <p:spPr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" name="Oval 9"/>
          <p:cNvGrpSpPr/>
          <p:nvPr/>
        </p:nvGrpSpPr>
        <p:grpSpPr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8" name="Oval 9" descr=""/>
            <p:cNvPicPr/>
            <p:nvPr/>
          </p:nvPicPr>
          <p:blipFill>
            <a:blip r:embed="rId4"/>
            <a:stretch/>
          </p:blipFill>
          <p:spPr>
            <a:xfrm>
              <a:off x="0" y="1603440"/>
              <a:ext cx="9144000" cy="510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" name=""/>
            <p:cNvSpPr/>
            <p:nvPr/>
          </p:nvSpPr>
          <p:spPr>
            <a:xfrm>
              <a:off x="1339920" y="2347920"/>
              <a:ext cx="6464160" cy="3610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793520" y="4371480"/>
            <a:ext cx="6512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600" spc="-1" strike="noStrike">
                <a:solidFill>
                  <a:srgbClr val="000000"/>
                </a:solidFill>
                <a:latin typeface="Trebuchet MS"/>
              </a:rPr>
              <a:t>Fai clic per modificare il formato del testo del titolo</a:t>
            </a:r>
            <a:endParaRPr b="1" lang="it-IT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800" cy="347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200" spc="-1" strike="noStrike">
                <a:solidFill>
                  <a:srgbClr val="404040"/>
                </a:solidFill>
                <a:latin typeface="Trebuchet MS"/>
              </a:rPr>
              <a:t>Fai clic per modificare il formato del testo della struttura</a:t>
            </a:r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200" spc="-1" strike="noStrike">
                <a:solidFill>
                  <a:srgbClr val="404040"/>
                </a:solidFill>
                <a:latin typeface="Trebuchet MS"/>
              </a:rPr>
              <a:t>Secondo livello struttura</a:t>
            </a:r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200" spc="-1" strike="noStrike">
                <a:solidFill>
                  <a:srgbClr val="404040"/>
                </a:solidFill>
                <a:latin typeface="Trebuchet MS"/>
              </a:rPr>
              <a:t>Terzo livello struttura</a:t>
            </a:r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200" spc="-1" strike="noStrike">
                <a:solidFill>
                  <a:srgbClr val="404040"/>
                </a:solidFill>
                <a:latin typeface="Trebuchet MS"/>
              </a:rPr>
              <a:t>Quarto livello struttura</a:t>
            </a:r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200" spc="-1" strike="noStrike">
                <a:solidFill>
                  <a:srgbClr val="404040"/>
                </a:solidFill>
                <a:latin typeface="Trebuchet MS"/>
              </a:rPr>
              <a:t>Quinto livello struttura</a:t>
            </a:r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200" spc="-1" strike="noStrike">
                <a:solidFill>
                  <a:srgbClr val="404040"/>
                </a:solidFill>
                <a:latin typeface="Trebuchet MS"/>
              </a:rPr>
              <a:t>Sesto livello struttura</a:t>
            </a:r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200" spc="-1" strike="noStrike">
                <a:solidFill>
                  <a:srgbClr val="404040"/>
                </a:solidFill>
                <a:latin typeface="Trebuchet MS"/>
              </a:rPr>
              <a:t>Settimo livello struttura</a:t>
            </a:r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1"/>
          </p:nvPr>
        </p:nvSpPr>
        <p:spPr>
          <a:xfrm>
            <a:off x="6171840" y="6172200"/>
            <a:ext cx="25146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it-IT" sz="1100" spc="-1" strike="noStrike">
                <a:solidFill>
                  <a:srgbClr val="7f7f7f"/>
                </a:solidFill>
                <a:latin typeface="Trebuchet MS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1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2"/>
          </p:nvPr>
        </p:nvSpPr>
        <p:spPr>
          <a:xfrm>
            <a:off x="456840" y="6172200"/>
            <a:ext cx="3352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it-IT" sz="1100" spc="-1" strike="noStrike">
                <a:solidFill>
                  <a:srgbClr val="7f7f7f"/>
                </a:solidFill>
                <a:latin typeface="Trebuchet MS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100" spc="-1" strike="noStrike">
                <a:solidFill>
                  <a:srgbClr val="7f7f7f"/>
                </a:solidFill>
                <a:latin typeface="Trebuchet MS"/>
              </a:rPr>
              <a:t>www.giocoscuola.it/recuperoitalianoscritto.html</a:t>
            </a:r>
            <a:endParaRPr b="0" lang="it-IT" sz="11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3"/>
          </p:nvPr>
        </p:nvSpPr>
        <p:spPr>
          <a:xfrm>
            <a:off x="3809880" y="6172200"/>
            <a:ext cx="1828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it-IT" sz="1200" spc="-1" strike="noStrike">
                <a:solidFill>
                  <a:srgbClr val="7f7f7f"/>
                </a:solidFill>
                <a:latin typeface="Trebuchet MS"/>
              </a:defRPr>
            </a:lvl1pPr>
          </a:lstStyle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AD43BC-CD96-4C9B-BD79-D5FF3AACFC49}" type="slidenum">
              <a:rPr b="1" lang="it-IT" sz="1200" spc="-1" strike="noStrike">
                <a:solidFill>
                  <a:srgbClr val="7f7f7f"/>
                </a:solidFill>
                <a:latin typeface="Trebuchet MS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asellaDiTesto 3"/>
          <p:cNvSpPr/>
          <p:nvPr/>
        </p:nvSpPr>
        <p:spPr>
          <a:xfrm>
            <a:off x="838080" y="2438280"/>
            <a:ext cx="763272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Un’ esperienza didattica condotta seguendo l’insegnamento della psicologia cognitiva con l’ausilio degli strumenti del web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WordArt 8"/>
          <p:cNvSpPr txBox="1"/>
          <p:nvPr/>
        </p:nvSpPr>
        <p:spPr>
          <a:xfrm>
            <a:off x="838080" y="304920"/>
            <a:ext cx="7696440" cy="1143000"/>
          </a:xfrm>
          <a:prstGeom prst="rect">
            <a:avLst/>
          </a:prstGeom>
        </p:spPr>
        <p:txBody>
          <a:bodyPr wrap="none" fromWordArt="1" lIns="90000" rIns="90000" tIns="46800" bIns="46800" anchor="t" anchorCtr="1">
            <a:prstTxWarp prst="textArchDown">
              <a:avLst>
                <a:gd name="adj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1" strike="noStrike">
                <a:ln w="0">
                  <a:noFill/>
                </a:ln>
                <a:solidFill>
                  <a:srgbClr val="000080"/>
                </a:solidFill>
                <a:effectLst>
                  <a:outerShdw dist="40186" dir="1096358" blurRad="0" rotWithShape="0">
                    <a:srgbClr val="c0c0c0"/>
                  </a:outerShdw>
                </a:effectLst>
                <a:latin typeface="Times New Roman"/>
              </a:rPr>
              <a:t>Come si fa un tema </a:t>
            </a:r>
            <a:endParaRPr b="0" lang="it-IT" sz="1800" spc="1" strike="noStrike">
              <a:ln w="0">
                <a:noFill/>
              </a:ln>
              <a:solidFill>
                <a:srgbClr val="000080"/>
              </a:solidFill>
              <a:effectLst>
                <a:outerShdw dist="40186" dir="1096358" blurRad="0" rotWithShape="0">
                  <a:srgbClr val="c0c0c0"/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60" name="Picture 14" descr="C:\Documents and Settings\Administrator\Desktop\linus.JPG"/>
          <p:cNvPicPr/>
          <p:nvPr/>
        </p:nvPicPr>
        <p:blipFill>
          <a:blip r:embed="rId1"/>
          <a:stretch/>
        </p:blipFill>
        <p:spPr>
          <a:xfrm>
            <a:off x="2743200" y="3505320"/>
            <a:ext cx="3124080" cy="281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Titolo 2" descr=""/>
          <p:cNvPicPr/>
          <p:nvPr/>
        </p:nvPicPr>
        <p:blipFill>
          <a:blip r:embed="rId1"/>
          <a:stretch/>
        </p:blipFill>
        <p:spPr>
          <a:xfrm>
            <a:off x="-1845360" y="123480"/>
            <a:ext cx="5614920" cy="1498320"/>
          </a:xfrm>
          <a:prstGeom prst="rect">
            <a:avLst/>
          </a:prstGeom>
          <a:ln w="0">
            <a:noFill/>
          </a:ln>
        </p:spPr>
      </p:pic>
      <p:sp>
        <p:nvSpPr>
          <p:cNvPr id="174" name="Text Box 3"/>
          <p:cNvSpPr/>
          <p:nvPr/>
        </p:nvSpPr>
        <p:spPr>
          <a:xfrm>
            <a:off x="3962520" y="457200"/>
            <a:ext cx="4647960" cy="94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Trebuchet MS"/>
              </a:rPr>
              <a:t>Condividere </a:t>
            </a: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il lavoro ti può aiutare a migliorare il testo e tu puoi aiutare o imparare dagli altri.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Text Box 4"/>
          <p:cNvSpPr/>
          <p:nvPr/>
        </p:nvSpPr>
        <p:spPr>
          <a:xfrm>
            <a:off x="380880" y="2666880"/>
            <a:ext cx="1905120" cy="245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Commenta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i testi dei tuoi 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compagni 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e leggi 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i loro 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commenti!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176" name="Object 6"/>
          <p:cNvGraphicFramePr/>
          <p:nvPr/>
        </p:nvGraphicFramePr>
        <p:xfrm>
          <a:off x="2133720" y="1447920"/>
          <a:ext cx="6476760" cy="52639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77" name="Object 6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133720" y="1447920"/>
                    <a:ext cx="6476760" cy="52639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Titolo 2" descr=""/>
          <p:cNvPicPr/>
          <p:nvPr/>
        </p:nvPicPr>
        <p:blipFill>
          <a:blip r:embed="rId1"/>
          <a:stretch/>
        </p:blipFill>
        <p:spPr>
          <a:xfrm>
            <a:off x="731880" y="-6480"/>
            <a:ext cx="7437240" cy="2183040"/>
          </a:xfrm>
          <a:prstGeom prst="rect">
            <a:avLst/>
          </a:prstGeom>
          <a:ln w="0">
            <a:noFill/>
          </a:ln>
        </p:spPr>
      </p:pic>
      <p:sp>
        <p:nvSpPr>
          <p:cNvPr id="62" name=""/>
          <p:cNvSpPr txBox="1"/>
          <p:nvPr/>
        </p:nvSpPr>
        <p:spPr>
          <a:xfrm>
            <a:off x="304920" y="1752120"/>
            <a:ext cx="8534160" cy="347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spcBef>
                <a:spcPts val="55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200" spc="-1" strike="noStrike">
                <a:solidFill>
                  <a:srgbClr val="404040"/>
                </a:solidFill>
                <a:latin typeface="Trebuchet MS"/>
              </a:rPr>
              <a:t>Prima di tutto chiediti:</a:t>
            </a:r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  <a:p>
            <a:pPr marL="44280">
              <a:spcBef>
                <a:spcPts val="55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200" spc="-1" strike="noStrike">
              <a:solidFill>
                <a:srgbClr val="404040"/>
              </a:solidFill>
              <a:latin typeface="Trebuchet MS"/>
            </a:endParaRPr>
          </a:p>
          <a:p>
            <a:pPr marL="44280">
              <a:spcBef>
                <a:spcPts val="45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8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0" lang="it-IT" sz="2800" spc="-1" strike="noStrike">
                <a:solidFill>
                  <a:srgbClr val="404040"/>
                </a:solidFill>
                <a:latin typeface="Trebuchet MS"/>
              </a:rPr>
              <a:t>A chi scrivi?        </a:t>
            </a:r>
            <a:r>
              <a:rPr b="0" i="1" lang="it-IT" sz="1800" spc="-1" strike="noStrike">
                <a:solidFill>
                  <a:srgbClr val="080808"/>
                </a:solidFill>
                <a:latin typeface="Trebuchet MS"/>
              </a:rPr>
              <a:t>(Al prof o ai compagni?)</a:t>
            </a:r>
            <a:endParaRPr b="0" lang="it-IT" sz="1800" spc="-1" strike="noStrike">
              <a:solidFill>
                <a:srgbClr val="404040"/>
              </a:solidFill>
              <a:latin typeface="Trebuchet MS"/>
            </a:endParaRPr>
          </a:p>
          <a:p>
            <a:pPr marL="44280">
              <a:spcBef>
                <a:spcPts val="45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8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0" lang="it-IT" sz="2800" spc="-1" strike="noStrike">
                <a:solidFill>
                  <a:srgbClr val="404040"/>
                </a:solidFill>
                <a:latin typeface="Trebuchet MS"/>
              </a:rPr>
              <a:t>Perché scrivi?     </a:t>
            </a:r>
            <a:r>
              <a:rPr b="0" lang="it-IT" sz="1800" spc="-1" strike="noStrike">
                <a:solidFill>
                  <a:srgbClr val="080808"/>
                </a:solidFill>
                <a:latin typeface="Trebuchet MS"/>
              </a:rPr>
              <a:t>(Per una prova scritta, per comunicare nel blog?)</a:t>
            </a:r>
            <a:endParaRPr b="0" lang="it-IT" sz="1800" spc="-1" strike="noStrike">
              <a:solidFill>
                <a:srgbClr val="404040"/>
              </a:solidFill>
              <a:latin typeface="Trebuchet MS"/>
            </a:endParaRPr>
          </a:p>
          <a:p>
            <a:pPr marL="44280">
              <a:spcBef>
                <a:spcPts val="45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8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0" lang="it-IT" sz="2800" spc="-1" strike="noStrike">
                <a:solidFill>
                  <a:srgbClr val="404040"/>
                </a:solidFill>
                <a:latin typeface="Trebuchet MS"/>
              </a:rPr>
              <a:t>Con quale scopo scrivi?             </a:t>
            </a:r>
            <a:r>
              <a:rPr b="0" lang="it-IT" sz="1800" spc="-1" strike="noStrike">
                <a:solidFill>
                  <a:srgbClr val="080808"/>
                </a:solidFill>
                <a:latin typeface="Trebuchet MS"/>
              </a:rPr>
              <a:t>(convincere, informare?)</a:t>
            </a:r>
            <a:endParaRPr b="0" lang="it-IT" sz="1800" spc="-1" strike="noStrike">
              <a:solidFill>
                <a:srgbClr val="404040"/>
              </a:solidFill>
              <a:latin typeface="Trebuchet MS"/>
            </a:endParaRPr>
          </a:p>
          <a:p>
            <a:pPr marL="44280">
              <a:spcBef>
                <a:spcPts val="45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8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0" lang="it-IT" sz="2800" spc="-1" strike="noStrike">
                <a:solidFill>
                  <a:srgbClr val="404040"/>
                </a:solidFill>
                <a:latin typeface="Trebuchet MS"/>
              </a:rPr>
              <a:t>Quali strumenti usi?   </a:t>
            </a:r>
            <a:r>
              <a:rPr b="0" lang="it-IT" sz="1800" spc="-1" strike="noStrike">
                <a:solidFill>
                  <a:srgbClr val="080808"/>
                </a:solidFill>
                <a:latin typeface="Trebuchet MS"/>
              </a:rPr>
              <a:t>(carta e penna, Word processor, internet?)</a:t>
            </a:r>
            <a:endParaRPr b="0" lang="it-IT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3" name="Line 5"/>
          <p:cNvSpPr/>
          <p:nvPr/>
        </p:nvSpPr>
        <p:spPr>
          <a:xfrm>
            <a:off x="2819520" y="297180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Line 7"/>
          <p:cNvSpPr/>
          <p:nvPr/>
        </p:nvSpPr>
        <p:spPr>
          <a:xfrm>
            <a:off x="3962520" y="4648320"/>
            <a:ext cx="30456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Line 8"/>
          <p:cNvSpPr/>
          <p:nvPr/>
        </p:nvSpPr>
        <p:spPr>
          <a:xfrm>
            <a:off x="4495680" y="4114800"/>
            <a:ext cx="12193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Line 9"/>
          <p:cNvSpPr/>
          <p:nvPr/>
        </p:nvSpPr>
        <p:spPr>
          <a:xfrm>
            <a:off x="2971800" y="3505320"/>
            <a:ext cx="3808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Titolo 1" descr=""/>
          <p:cNvPicPr/>
          <p:nvPr/>
        </p:nvPicPr>
        <p:blipFill>
          <a:blip r:embed="rId1"/>
          <a:stretch/>
        </p:blipFill>
        <p:spPr>
          <a:xfrm>
            <a:off x="304920" y="-225360"/>
            <a:ext cx="8216640" cy="1500120"/>
          </a:xfrm>
          <a:prstGeom prst="rect">
            <a:avLst/>
          </a:prstGeom>
          <a:ln w="0">
            <a:noFill/>
          </a:ln>
        </p:spPr>
      </p:pic>
      <p:pic>
        <p:nvPicPr>
          <p:cNvPr id="68" name="Segnaposto contenuto 2" descr=""/>
          <p:cNvPicPr/>
          <p:nvPr/>
        </p:nvPicPr>
        <p:blipFill>
          <a:blip r:embed="rId2"/>
          <a:stretch/>
        </p:blipFill>
        <p:spPr>
          <a:xfrm>
            <a:off x="55440" y="1096920"/>
            <a:ext cx="4083120" cy="2511360"/>
          </a:xfrm>
          <a:prstGeom prst="rect">
            <a:avLst/>
          </a:prstGeom>
          <a:ln w="0">
            <a:noFill/>
          </a:ln>
        </p:spPr>
      </p:pic>
      <p:sp>
        <p:nvSpPr>
          <p:cNvPr id="69" name="CasellaDiTesto 3"/>
          <p:cNvSpPr/>
          <p:nvPr/>
        </p:nvSpPr>
        <p:spPr>
          <a:xfrm>
            <a:off x="4572000" y="1371600"/>
            <a:ext cx="4363920" cy="271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800" spc="-1" strike="noStrike">
                <a:solidFill>
                  <a:srgbClr val="ff0000"/>
                </a:solidFill>
                <a:latin typeface="Trebuchet MS"/>
              </a:rPr>
              <a:t>Durante</a:t>
            </a:r>
            <a:r>
              <a:rPr b="0" lang="it-IT" sz="2400" spc="-1" strike="noStrike">
                <a:solidFill>
                  <a:srgbClr val="ff0000"/>
                </a:solidFill>
                <a:latin typeface="Trebuchet MS"/>
              </a:rPr>
              <a:t> la scrittura devi:</a:t>
            </a:r>
            <a:endParaRPr b="0" lang="it-IT" sz="2400" spc="-1" strike="noStrike">
              <a:solidFill>
                <a:srgbClr val="000000"/>
              </a:solidFill>
              <a:latin typeface="Trebuchet MS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400" spc="-1" strike="noStrike">
              <a:solidFill>
                <a:srgbClr val="000000"/>
              </a:solidFill>
              <a:latin typeface="Trebuchet MS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Trebuchet MS"/>
              </a:rPr>
              <a:t>Seguire lo  schema</a:t>
            </a: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Trebuchet MS"/>
              </a:rPr>
              <a:t>Pensare la frase prima di scriverla</a:t>
            </a: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Trebuchet MS"/>
              </a:rPr>
              <a:t>Rileggere le frasi scritte prima di aggiungere nuove frasi</a:t>
            </a: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  <a:p>
            <a:pPr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Trebuchet MS"/>
              </a:rPr>
              <a:t>Usare i connettivi all’inizio del periodo</a:t>
            </a: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70" name="CasellaDiTesto 4" descr=""/>
          <p:cNvPicPr/>
          <p:nvPr/>
        </p:nvPicPr>
        <p:blipFill>
          <a:blip r:embed="rId3"/>
          <a:stretch/>
        </p:blipFill>
        <p:spPr>
          <a:xfrm>
            <a:off x="0" y="2968560"/>
            <a:ext cx="8852040" cy="3889440"/>
          </a:xfrm>
          <a:prstGeom prst="rect">
            <a:avLst/>
          </a:prstGeom>
          <a:ln w="0">
            <a:noFill/>
          </a:ln>
        </p:spPr>
      </p:pic>
      <p:sp>
        <p:nvSpPr>
          <p:cNvPr id="71" name="WordArt 9"/>
          <p:cNvSpPr txBox="1"/>
          <p:nvPr/>
        </p:nvSpPr>
        <p:spPr>
          <a:xfrm rot="19676400">
            <a:off x="2437920" y="1371600"/>
            <a:ext cx="2057400" cy="42552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1" strike="noStrike">
                <a:ln w="19080">
                  <a:solidFill>
                    <a:srgbClr val="99ccff"/>
                  </a:solidFill>
                  <a:miter/>
                </a:ln>
                <a:solidFill>
                  <a:srgbClr val="0066cc"/>
                </a:solidFill>
                <a:effectLst>
                  <a:outerShdw dist="17819" dir="2700000" blurRad="0" rotWithShape="0">
                    <a:srgbClr val="990000"/>
                  </a:outerShdw>
                </a:effectLst>
                <a:latin typeface="Impact"/>
              </a:rPr>
              <a:t>Pianificazione</a:t>
            </a:r>
            <a:endParaRPr b="0" lang="it-IT" sz="1800" spc="1" strike="noStrike">
              <a:ln w="19080">
                <a:solidFill>
                  <a:srgbClr val="99ccff"/>
                </a:solidFill>
                <a:miter/>
              </a:ln>
              <a:solidFill>
                <a:srgbClr val="0066cc"/>
              </a:solidFill>
              <a:effectLst>
                <a:outerShdw dist="17819" dir="2700000" blurRad="0" rotWithShape="0">
                  <a:srgbClr val="990000"/>
                </a:outerShdw>
              </a:effectLst>
              <a:latin typeface="Impact"/>
              <a:ea typeface="Impact"/>
            </a:endParaRPr>
          </a:p>
        </p:txBody>
      </p:sp>
      <p:sp>
        <p:nvSpPr>
          <p:cNvPr id="72" name="WordArt 10"/>
          <p:cNvSpPr txBox="1"/>
          <p:nvPr/>
        </p:nvSpPr>
        <p:spPr>
          <a:xfrm rot="1669200">
            <a:off x="6705360" y="1523880"/>
            <a:ext cx="2133360" cy="53352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1" strike="noStrike">
                <a:ln w="19080">
                  <a:solidFill>
                    <a:srgbClr val="99ccff"/>
                  </a:solidFill>
                  <a:miter/>
                </a:ln>
                <a:solidFill>
                  <a:srgbClr val="0066cc"/>
                </a:solidFill>
                <a:effectLst>
                  <a:outerShdw dist="17819" dir="2700000" blurRad="0" rotWithShape="0">
                    <a:srgbClr val="990000"/>
                  </a:outerShdw>
                </a:effectLst>
                <a:latin typeface="Impact"/>
              </a:rPr>
              <a:t>Trascrizione</a:t>
            </a:r>
            <a:endParaRPr b="0" lang="it-IT" sz="1800" spc="1" strike="noStrike">
              <a:ln w="19080">
                <a:solidFill>
                  <a:srgbClr val="99ccff"/>
                </a:solidFill>
                <a:miter/>
              </a:ln>
              <a:solidFill>
                <a:srgbClr val="0066cc"/>
              </a:solidFill>
              <a:effectLst>
                <a:outerShdw dist="17819" dir="2700000" blurRad="0" rotWithShape="0">
                  <a:srgbClr val="990000"/>
                </a:outerShdw>
              </a:effectLst>
              <a:latin typeface="Impact"/>
              <a:ea typeface="Impact"/>
            </a:endParaRPr>
          </a:p>
        </p:txBody>
      </p:sp>
      <p:sp>
        <p:nvSpPr>
          <p:cNvPr id="73" name="WordArt 11"/>
          <p:cNvSpPr txBox="1"/>
          <p:nvPr/>
        </p:nvSpPr>
        <p:spPr>
          <a:xfrm rot="20944800">
            <a:off x="3303720" y="4190760"/>
            <a:ext cx="2209680" cy="42516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1" strike="noStrike">
                <a:ln w="19080">
                  <a:solidFill>
                    <a:srgbClr val="99ccff"/>
                  </a:solidFill>
                  <a:miter/>
                </a:ln>
                <a:solidFill>
                  <a:srgbClr val="0066cc"/>
                </a:solidFill>
                <a:effectLst>
                  <a:outerShdw dist="17819" dir="2700000" blurRad="0" rotWithShape="0">
                    <a:srgbClr val="990000"/>
                  </a:outerShdw>
                </a:effectLst>
                <a:latin typeface="Impact"/>
              </a:rPr>
              <a:t>Revisione</a:t>
            </a:r>
            <a:endParaRPr b="0" lang="it-IT" sz="1800" spc="1" strike="noStrike">
              <a:ln w="19080">
                <a:solidFill>
                  <a:srgbClr val="99ccff"/>
                </a:solidFill>
                <a:miter/>
              </a:ln>
              <a:solidFill>
                <a:srgbClr val="0066cc"/>
              </a:solidFill>
              <a:effectLst>
                <a:outerShdw dist="17819" dir="2700000" blurRad="0" rotWithShape="0">
                  <a:srgbClr val="990000"/>
                </a:outerShdw>
              </a:effectLst>
              <a:latin typeface="Impact"/>
              <a:ea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5"/>
          <p:cNvSpPr/>
          <p:nvPr/>
        </p:nvSpPr>
        <p:spPr>
          <a:xfrm>
            <a:off x="533520" y="1219320"/>
            <a:ext cx="8229600" cy="429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32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Trebuchet MS"/>
              </a:rPr>
              <a:t>Leggere più volte il titolo</a:t>
            </a: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250"/>
              </a:spcBef>
              <a:buClr>
                <a:srgbClr val="000000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Trebuchet MS"/>
              </a:rPr>
              <a:t>Raccogliere le idee</a:t>
            </a: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250"/>
              </a:spcBef>
              <a:buClr>
                <a:srgbClr val="000000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250"/>
              </a:spcBef>
              <a:buClr>
                <a:srgbClr val="000000"/>
              </a:buClr>
              <a:buFont typeface="Trebuchet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Trebuchet MS"/>
              </a:rPr>
              <a:t>Ordinare le idee</a:t>
            </a: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75" name="Titolo 2" descr=""/>
          <p:cNvPicPr/>
          <p:nvPr/>
        </p:nvPicPr>
        <p:blipFill>
          <a:blip r:embed="rId1"/>
          <a:stretch/>
        </p:blipFill>
        <p:spPr>
          <a:xfrm>
            <a:off x="530280" y="0"/>
            <a:ext cx="6784920" cy="1500120"/>
          </a:xfrm>
          <a:prstGeom prst="rect">
            <a:avLst/>
          </a:prstGeom>
          <a:ln w="0">
            <a:noFill/>
          </a:ln>
        </p:spPr>
      </p:pic>
      <p:pic>
        <p:nvPicPr>
          <p:cNvPr id="76" name="Segnaposto contenuto 4" descr=""/>
          <p:cNvPicPr/>
          <p:nvPr/>
        </p:nvPicPr>
        <p:blipFill>
          <a:blip r:embed="rId2"/>
          <a:stretch/>
        </p:blipFill>
        <p:spPr>
          <a:xfrm>
            <a:off x="4572000" y="3962520"/>
            <a:ext cx="4172040" cy="2420640"/>
          </a:xfrm>
          <a:prstGeom prst="rect">
            <a:avLst/>
          </a:prstGeom>
          <a:ln w="0">
            <a:noFill/>
          </a:ln>
        </p:spPr>
      </p:pic>
      <p:sp>
        <p:nvSpPr>
          <p:cNvPr id="77" name="Line 7"/>
          <p:cNvSpPr/>
          <p:nvPr/>
        </p:nvSpPr>
        <p:spPr>
          <a:xfrm flipV="1">
            <a:off x="3733920" y="1828800"/>
            <a:ext cx="990360" cy="533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Text Box 8"/>
          <p:cNvSpPr/>
          <p:nvPr/>
        </p:nvSpPr>
        <p:spPr>
          <a:xfrm>
            <a:off x="4648320" y="1600200"/>
            <a:ext cx="426708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Trebuchet MS"/>
              </a:rPr>
              <a:t>Capire la consegna </a:t>
            </a:r>
            <a:r>
              <a:rPr b="0" i="1" lang="it-IT" sz="1400" spc="-1" strike="noStrike">
                <a:solidFill>
                  <a:srgbClr val="000000"/>
                </a:solidFill>
                <a:latin typeface="Trebuchet MS"/>
              </a:rPr>
              <a:t>(cosa vuole da me?)</a:t>
            </a:r>
            <a:endParaRPr b="0" lang="it-IT" sz="1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9" name="Rectangle 10"/>
          <p:cNvSpPr/>
          <p:nvPr/>
        </p:nvSpPr>
        <p:spPr>
          <a:xfrm>
            <a:off x="4642920" y="2209680"/>
            <a:ext cx="4441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Trebuchet MS"/>
              </a:rPr>
              <a:t>pormi un obiettivo </a:t>
            </a:r>
            <a:r>
              <a:rPr b="0" i="1" lang="it-IT" sz="1400" spc="-1" strike="noStrike">
                <a:solidFill>
                  <a:srgbClr val="000000"/>
                </a:solidFill>
                <a:latin typeface="Trebuchet MS"/>
              </a:rPr>
              <a:t>(chi leggerà il mio testo?)</a:t>
            </a:r>
            <a:endParaRPr b="0" lang="it-IT" sz="1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Line 11"/>
          <p:cNvSpPr/>
          <p:nvPr/>
        </p:nvSpPr>
        <p:spPr>
          <a:xfrm flipV="1">
            <a:off x="3657600" y="2438280"/>
            <a:ext cx="838080" cy="76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Text Box 12"/>
          <p:cNvSpPr/>
          <p:nvPr/>
        </p:nvSpPr>
        <p:spPr>
          <a:xfrm>
            <a:off x="532440" y="1371600"/>
            <a:ext cx="316476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800000"/>
                </a:solidFill>
                <a:latin typeface="Trebuchet MS"/>
              </a:rPr>
              <a:t>Serve un piano!</a:t>
            </a:r>
            <a:endParaRPr b="0" lang="it-IT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Line 13"/>
          <p:cNvSpPr/>
          <p:nvPr/>
        </p:nvSpPr>
        <p:spPr>
          <a:xfrm flipV="1">
            <a:off x="2590920" y="4495320"/>
            <a:ext cx="685800" cy="304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 Box 14"/>
          <p:cNvSpPr/>
          <p:nvPr/>
        </p:nvSpPr>
        <p:spPr>
          <a:xfrm>
            <a:off x="3352680" y="4267080"/>
            <a:ext cx="129564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Trebuchet MS"/>
              </a:rPr>
              <a:t>schema</a:t>
            </a: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Line 15"/>
          <p:cNvSpPr/>
          <p:nvPr/>
        </p:nvSpPr>
        <p:spPr>
          <a:xfrm>
            <a:off x="2590920" y="5029200"/>
            <a:ext cx="990360" cy="4572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 Box 16"/>
          <p:cNvSpPr/>
          <p:nvPr/>
        </p:nvSpPr>
        <p:spPr>
          <a:xfrm>
            <a:off x="3657600" y="5334120"/>
            <a:ext cx="114300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Trebuchet MS"/>
              </a:rPr>
              <a:t>scaletta</a:t>
            </a:r>
            <a:endParaRPr b="0" lang="it-IT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6" name="Line 17"/>
          <p:cNvSpPr/>
          <p:nvPr/>
        </p:nvSpPr>
        <p:spPr>
          <a:xfrm flipV="1">
            <a:off x="2895480" y="3048120"/>
            <a:ext cx="838440" cy="3808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Line 18"/>
          <p:cNvSpPr/>
          <p:nvPr/>
        </p:nvSpPr>
        <p:spPr>
          <a:xfrm>
            <a:off x="2895480" y="3505320"/>
            <a:ext cx="99072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Text Box 19"/>
          <p:cNvSpPr/>
          <p:nvPr/>
        </p:nvSpPr>
        <p:spPr>
          <a:xfrm>
            <a:off x="3733920" y="2743200"/>
            <a:ext cx="4190760" cy="78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tutte le idee che mi vengono in testa 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o cercarle nei libri o su internet 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Text Box 20"/>
          <p:cNvSpPr/>
          <p:nvPr/>
        </p:nvSpPr>
        <p:spPr>
          <a:xfrm>
            <a:off x="3886200" y="3581280"/>
            <a:ext cx="487692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Rileggi il titolo e scegli le idee più adatte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9"/>
          <p:cNvSpPr/>
          <p:nvPr/>
        </p:nvSpPr>
        <p:spPr>
          <a:xfrm>
            <a:off x="5029200" y="1828800"/>
            <a:ext cx="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Line 8"/>
          <p:cNvSpPr/>
          <p:nvPr/>
        </p:nvSpPr>
        <p:spPr>
          <a:xfrm>
            <a:off x="5105520" y="5410080"/>
            <a:ext cx="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Rectangle 10"/>
          <p:cNvSpPr/>
          <p:nvPr/>
        </p:nvSpPr>
        <p:spPr>
          <a:xfrm>
            <a:off x="3060000" y="298440"/>
            <a:ext cx="4320000" cy="6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rebuchet MS"/>
                <a:ea typeface="Verdana"/>
              </a:rPr>
              <a:t>UNO SCHEMA PER RACCONTARE</a:t>
            </a:r>
            <a:endParaRPr b="0" lang="it-IT" sz="1400" spc="-1" strike="noStrike">
              <a:solidFill>
                <a:srgbClr val="000000"/>
              </a:solidFill>
              <a:latin typeface="Trebuchet MS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Trebuchet MS"/>
                <a:ea typeface="Verdana"/>
              </a:rPr>
              <a:t>(Vai a capo alla fine di ogni sequenza)</a:t>
            </a:r>
            <a:endParaRPr b="0" lang="it-IT" sz="1200" spc="-1" strike="noStrike">
              <a:solidFill>
                <a:srgbClr val="000000"/>
              </a:solidFill>
              <a:latin typeface="Trebuchet MS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200" spc="-1" strike="noStrike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93" name="Group 19"/>
          <p:cNvGrpSpPr/>
          <p:nvPr/>
        </p:nvGrpSpPr>
        <p:grpSpPr>
          <a:xfrm>
            <a:off x="1452600" y="838440"/>
            <a:ext cx="6214680" cy="1101600"/>
            <a:chOff x="1452600" y="838440"/>
            <a:chExt cx="6214680" cy="1101600"/>
          </a:xfrm>
        </p:grpSpPr>
        <p:grpSp>
          <p:nvGrpSpPr>
            <p:cNvPr id="94" name="Group 17"/>
            <p:cNvGrpSpPr/>
            <p:nvPr/>
          </p:nvGrpSpPr>
          <p:grpSpPr>
            <a:xfrm>
              <a:off x="1457280" y="843480"/>
              <a:ext cx="6204240" cy="1091880"/>
              <a:chOff x="1457280" y="843480"/>
              <a:chExt cx="6204240" cy="1091880"/>
            </a:xfrm>
          </p:grpSpPr>
          <p:grpSp>
            <p:nvGrpSpPr>
              <p:cNvPr id="95" name="Group 14"/>
              <p:cNvGrpSpPr/>
              <p:nvPr/>
            </p:nvGrpSpPr>
            <p:grpSpPr>
              <a:xfrm>
                <a:off x="1457280" y="843480"/>
                <a:ext cx="1323360" cy="1091880"/>
                <a:chOff x="1457280" y="843480"/>
                <a:chExt cx="1323360" cy="1091880"/>
              </a:xfrm>
            </p:grpSpPr>
            <p:sp>
              <p:nvSpPr>
                <p:cNvPr id="96" name="Rectangle 11"/>
                <p:cNvSpPr/>
                <p:nvPr/>
              </p:nvSpPr>
              <p:spPr>
                <a:xfrm>
                  <a:off x="1528920" y="843480"/>
                  <a:ext cx="1179720" cy="1091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Chi </a:t>
                  </a:r>
                  <a:r>
                    <a:rPr b="1" lang="it-IT" sz="1200" spc="-1" strike="noStrike">
                      <a:solidFill>
                        <a:srgbClr val="000000"/>
                      </a:solidFill>
                      <a:latin typeface="Trebuchet MS"/>
                    </a:rPr>
                    <a:t>è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cosa fa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dove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quando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97" name="Rectangle 13"/>
                <p:cNvSpPr/>
                <p:nvPr/>
              </p:nvSpPr>
              <p:spPr>
                <a:xfrm>
                  <a:off x="1457280" y="843480"/>
                  <a:ext cx="1323360" cy="109188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98" name="Group 16"/>
              <p:cNvGrpSpPr/>
              <p:nvPr/>
            </p:nvGrpSpPr>
            <p:grpSpPr>
              <a:xfrm>
                <a:off x="2781000" y="843480"/>
                <a:ext cx="4880520" cy="1091880"/>
                <a:chOff x="2781000" y="843480"/>
                <a:chExt cx="4880520" cy="1091880"/>
              </a:xfrm>
            </p:grpSpPr>
            <p:sp>
              <p:nvSpPr>
                <p:cNvPr id="99" name="Rectangle 12"/>
                <p:cNvSpPr/>
                <p:nvPr/>
              </p:nvSpPr>
              <p:spPr>
                <a:xfrm>
                  <a:off x="2852640" y="843480"/>
                  <a:ext cx="4736880" cy="1091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400" spc="-1" strike="noStrike">
                      <a:solidFill>
                        <a:srgbClr val="000000"/>
                      </a:solidFill>
                      <a:latin typeface="Arial"/>
                    </a:rPr>
                    <a:t>INIZIO</a:t>
                  </a:r>
                  <a:endParaRPr b="0" lang="it-IT" sz="14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it-IT" sz="1100" spc="-1" strike="noStrike">
                      <a:solidFill>
                        <a:srgbClr val="000000"/>
                      </a:solidFill>
                      <a:latin typeface="Arial"/>
                    </a:rPr>
                    <a:t>Qui vanno inserite le informazioni: dove, quando, chi </a:t>
                  </a:r>
                  <a:r>
                    <a:rPr b="0" lang="it-IT" sz="1100" spc="-1" strike="noStrike">
                      <a:solidFill>
                        <a:srgbClr val="000000"/>
                      </a:solidFill>
                      <a:latin typeface="Trebuchet MS"/>
                    </a:rPr>
                    <a:t>è</a:t>
                  </a:r>
                  <a:r>
                    <a:rPr b="0" lang="it-IT" sz="1100" spc="-1" strike="noStrike">
                      <a:solidFill>
                        <a:srgbClr val="000000"/>
                      </a:solidFill>
                      <a:latin typeface="Arial"/>
                    </a:rPr>
                    <a:t>, cosa fa</a:t>
                  </a:r>
                  <a:endParaRPr b="0" lang="it-IT" sz="11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1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100" name="Rectangle 15"/>
                <p:cNvSpPr/>
                <p:nvPr/>
              </p:nvSpPr>
              <p:spPr>
                <a:xfrm>
                  <a:off x="2781000" y="843480"/>
                  <a:ext cx="4880520" cy="109188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sp>
          <p:nvSpPr>
            <p:cNvPr id="101" name="Rectangle 18"/>
            <p:cNvSpPr/>
            <p:nvPr/>
          </p:nvSpPr>
          <p:spPr>
            <a:xfrm>
              <a:off x="1452600" y="838440"/>
              <a:ext cx="6214680" cy="1101600"/>
            </a:xfrm>
            <a:prstGeom prst="rect">
              <a:avLst/>
            </a:prstGeom>
            <a:noFill/>
            <a:ln w="9360">
              <a:solidFill>
                <a:srgbClr val="a0a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2" name="Rectangle 20"/>
          <p:cNvSpPr/>
          <p:nvPr/>
        </p:nvSpPr>
        <p:spPr>
          <a:xfrm>
            <a:off x="3240" y="21621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3" name="Group 48"/>
          <p:cNvGrpSpPr/>
          <p:nvPr/>
        </p:nvGrpSpPr>
        <p:grpSpPr>
          <a:xfrm>
            <a:off x="1447920" y="2057400"/>
            <a:ext cx="6186240" cy="3484440"/>
            <a:chOff x="1447920" y="2057400"/>
            <a:chExt cx="6186240" cy="3484440"/>
          </a:xfrm>
        </p:grpSpPr>
        <p:grpSp>
          <p:nvGrpSpPr>
            <p:cNvPr id="104" name="Group 46"/>
            <p:cNvGrpSpPr/>
            <p:nvPr/>
          </p:nvGrpSpPr>
          <p:grpSpPr>
            <a:xfrm>
              <a:off x="1452240" y="2062080"/>
              <a:ext cx="6176880" cy="3475080"/>
              <a:chOff x="1452240" y="2062080"/>
              <a:chExt cx="6176880" cy="3475080"/>
            </a:xfrm>
          </p:grpSpPr>
          <p:grpSp>
            <p:nvGrpSpPr>
              <p:cNvPr id="105" name="Group 31"/>
              <p:cNvGrpSpPr/>
              <p:nvPr/>
            </p:nvGrpSpPr>
            <p:grpSpPr>
              <a:xfrm>
                <a:off x="1452240" y="2062080"/>
                <a:ext cx="1284480" cy="731880"/>
                <a:chOff x="1452240" y="2062080"/>
                <a:chExt cx="1284480" cy="731880"/>
              </a:xfrm>
            </p:grpSpPr>
            <p:sp>
              <p:nvSpPr>
                <p:cNvPr id="106" name="Rectangle 22"/>
                <p:cNvSpPr/>
                <p:nvPr/>
              </p:nvSpPr>
              <p:spPr>
                <a:xfrm>
                  <a:off x="1517400" y="2062080"/>
                  <a:ext cx="1153800" cy="731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Succede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Qualcosa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107" name="Rectangle 30"/>
                <p:cNvSpPr/>
                <p:nvPr/>
              </p:nvSpPr>
              <p:spPr>
                <a:xfrm>
                  <a:off x="1452240" y="2062080"/>
                  <a:ext cx="1284480" cy="731880"/>
                </a:xfrm>
                <a:prstGeom prst="rect">
                  <a:avLst/>
                </a:prstGeom>
                <a:noFill/>
                <a:ln w="1584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08" name="Group 33"/>
              <p:cNvGrpSpPr/>
              <p:nvPr/>
            </p:nvGrpSpPr>
            <p:grpSpPr>
              <a:xfrm>
                <a:off x="2736720" y="2062080"/>
                <a:ext cx="4892400" cy="731880"/>
                <a:chOff x="2736720" y="2062080"/>
                <a:chExt cx="4892400" cy="731880"/>
              </a:xfrm>
            </p:grpSpPr>
            <p:sp>
              <p:nvSpPr>
                <p:cNvPr id="109" name="Rectangle 23"/>
                <p:cNvSpPr/>
                <p:nvPr/>
              </p:nvSpPr>
              <p:spPr>
                <a:xfrm>
                  <a:off x="2801520" y="2062080"/>
                  <a:ext cx="4762080" cy="731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400" spc="-1" strike="noStrike">
                      <a:solidFill>
                        <a:srgbClr val="000000"/>
                      </a:solidFill>
                      <a:latin typeface="Arial"/>
                    </a:rPr>
                    <a:t>SVILUPPO</a:t>
                  </a:r>
                  <a:endParaRPr b="0" lang="it-IT" sz="14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it-IT" sz="1100" spc="-1" strike="noStrike">
                      <a:solidFill>
                        <a:srgbClr val="000000"/>
                      </a:solidFill>
                      <a:latin typeface="Arial"/>
                    </a:rPr>
                    <a:t>Dentro va messo il primo fatto</a:t>
                  </a:r>
                  <a:endParaRPr b="0" lang="it-IT" sz="11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110" name="Rectangle 32"/>
                <p:cNvSpPr/>
                <p:nvPr/>
              </p:nvSpPr>
              <p:spPr>
                <a:xfrm>
                  <a:off x="2736720" y="2062080"/>
                  <a:ext cx="4892400" cy="731880"/>
                </a:xfrm>
                <a:prstGeom prst="rect">
                  <a:avLst/>
                </a:prstGeom>
                <a:noFill/>
                <a:ln w="1584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11" name="Group 35"/>
              <p:cNvGrpSpPr/>
              <p:nvPr/>
            </p:nvGrpSpPr>
            <p:grpSpPr>
              <a:xfrm>
                <a:off x="1452240" y="2793960"/>
                <a:ext cx="1284480" cy="914400"/>
                <a:chOff x="1452240" y="2793960"/>
                <a:chExt cx="1284480" cy="914400"/>
              </a:xfrm>
            </p:grpSpPr>
            <p:sp>
              <p:nvSpPr>
                <p:cNvPr id="112" name="Rectangle 24"/>
                <p:cNvSpPr/>
                <p:nvPr/>
              </p:nvSpPr>
              <p:spPr>
                <a:xfrm>
                  <a:off x="1517400" y="2793960"/>
                  <a:ext cx="1153800" cy="914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Come si comporta il protagonista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113" name="Rectangle 34"/>
                <p:cNvSpPr/>
                <p:nvPr/>
              </p:nvSpPr>
              <p:spPr>
                <a:xfrm>
                  <a:off x="1452240" y="2793960"/>
                  <a:ext cx="1284480" cy="914400"/>
                </a:xfrm>
                <a:prstGeom prst="rect">
                  <a:avLst/>
                </a:prstGeom>
                <a:noFill/>
                <a:ln w="1584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14" name="Group 37"/>
              <p:cNvGrpSpPr/>
              <p:nvPr/>
            </p:nvGrpSpPr>
            <p:grpSpPr>
              <a:xfrm>
                <a:off x="2736720" y="2793960"/>
                <a:ext cx="4892400" cy="914400"/>
                <a:chOff x="2736720" y="2793960"/>
                <a:chExt cx="4892400" cy="914400"/>
              </a:xfrm>
            </p:grpSpPr>
            <p:sp>
              <p:nvSpPr>
                <p:cNvPr id="115" name="Rectangle 25"/>
                <p:cNvSpPr/>
                <p:nvPr/>
              </p:nvSpPr>
              <p:spPr>
                <a:xfrm>
                  <a:off x="2801520" y="2793960"/>
                  <a:ext cx="4762080" cy="914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it-IT" sz="1100" spc="-1" strike="noStrike">
                      <a:solidFill>
                        <a:srgbClr val="000000"/>
                      </a:solidFill>
                      <a:latin typeface="Arial"/>
                    </a:rPr>
                    <a:t>Dentro va messo come si comporta il protagonista</a:t>
                  </a:r>
                  <a:endParaRPr b="0" lang="it-IT" sz="11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1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116" name="Rectangle 36"/>
                <p:cNvSpPr/>
                <p:nvPr/>
              </p:nvSpPr>
              <p:spPr>
                <a:xfrm>
                  <a:off x="2736720" y="2793960"/>
                  <a:ext cx="4892400" cy="914400"/>
                </a:xfrm>
                <a:prstGeom prst="rect">
                  <a:avLst/>
                </a:prstGeom>
                <a:noFill/>
                <a:ln w="1584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17" name="Group 39"/>
              <p:cNvGrpSpPr/>
              <p:nvPr/>
            </p:nvGrpSpPr>
            <p:grpSpPr>
              <a:xfrm>
                <a:off x="1452240" y="3708360"/>
                <a:ext cx="1284480" cy="914400"/>
                <a:chOff x="1452240" y="3708360"/>
                <a:chExt cx="1284480" cy="914400"/>
              </a:xfrm>
            </p:grpSpPr>
            <p:sp>
              <p:nvSpPr>
                <p:cNvPr id="118" name="Rectangle 26"/>
                <p:cNvSpPr/>
                <p:nvPr/>
              </p:nvSpPr>
              <p:spPr>
                <a:xfrm>
                  <a:off x="1517400" y="3708360"/>
                  <a:ext cx="1153800" cy="914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Il tentativo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di risolvere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la vicenda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119" name="Rectangle 38"/>
                <p:cNvSpPr/>
                <p:nvPr/>
              </p:nvSpPr>
              <p:spPr>
                <a:xfrm>
                  <a:off x="1452240" y="3708360"/>
                  <a:ext cx="1284480" cy="914400"/>
                </a:xfrm>
                <a:prstGeom prst="rect">
                  <a:avLst/>
                </a:prstGeom>
                <a:noFill/>
                <a:ln w="1584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20" name="Group 41"/>
              <p:cNvGrpSpPr/>
              <p:nvPr/>
            </p:nvGrpSpPr>
            <p:grpSpPr>
              <a:xfrm>
                <a:off x="2736720" y="3708360"/>
                <a:ext cx="4892400" cy="914400"/>
                <a:chOff x="2736720" y="3708360"/>
                <a:chExt cx="4892400" cy="914400"/>
              </a:xfrm>
            </p:grpSpPr>
            <p:sp>
              <p:nvSpPr>
                <p:cNvPr id="121" name="Rectangle 27"/>
                <p:cNvSpPr/>
                <p:nvPr/>
              </p:nvSpPr>
              <p:spPr>
                <a:xfrm>
                  <a:off x="2801520" y="3708360"/>
                  <a:ext cx="4762080" cy="914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Den</a:t>
                  </a:r>
                  <a:r>
                    <a:rPr b="0" lang="it-IT" sz="1100" spc="-1" strike="noStrike">
                      <a:solidFill>
                        <a:srgbClr val="000000"/>
                      </a:solidFill>
                      <a:latin typeface="Arial"/>
                    </a:rPr>
                    <a:t>tro va messo il tentativo fatto dal protagonista per risolvere la vicenda</a:t>
                  </a:r>
                  <a:endParaRPr b="0" lang="it-IT" sz="11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1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122" name="Rectangle 40"/>
                <p:cNvSpPr/>
                <p:nvPr/>
              </p:nvSpPr>
              <p:spPr>
                <a:xfrm>
                  <a:off x="2736720" y="3708360"/>
                  <a:ext cx="4892400" cy="914400"/>
                </a:xfrm>
                <a:prstGeom prst="rect">
                  <a:avLst/>
                </a:prstGeom>
                <a:noFill/>
                <a:ln w="1584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23" name="Group 43"/>
              <p:cNvGrpSpPr/>
              <p:nvPr/>
            </p:nvGrpSpPr>
            <p:grpSpPr>
              <a:xfrm>
                <a:off x="1452240" y="4622760"/>
                <a:ext cx="1284480" cy="914400"/>
                <a:chOff x="1452240" y="4622760"/>
                <a:chExt cx="1284480" cy="914400"/>
              </a:xfrm>
            </p:grpSpPr>
            <p:sp>
              <p:nvSpPr>
                <p:cNvPr id="124" name="Rectangle 28"/>
                <p:cNvSpPr/>
                <p:nvPr/>
              </p:nvSpPr>
              <p:spPr>
                <a:xfrm>
                  <a:off x="1517400" y="4622760"/>
                  <a:ext cx="1153800" cy="914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La conseguenza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o soluzione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125" name="Rectangle 42"/>
                <p:cNvSpPr/>
                <p:nvPr/>
              </p:nvSpPr>
              <p:spPr>
                <a:xfrm>
                  <a:off x="1452240" y="4622760"/>
                  <a:ext cx="1284480" cy="914400"/>
                </a:xfrm>
                <a:prstGeom prst="rect">
                  <a:avLst/>
                </a:prstGeom>
                <a:noFill/>
                <a:ln w="1584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26" name="Group 45"/>
              <p:cNvGrpSpPr/>
              <p:nvPr/>
            </p:nvGrpSpPr>
            <p:grpSpPr>
              <a:xfrm>
                <a:off x="2736720" y="4622760"/>
                <a:ext cx="4892400" cy="914400"/>
                <a:chOff x="2736720" y="4622760"/>
                <a:chExt cx="4892400" cy="914400"/>
              </a:xfrm>
            </p:grpSpPr>
            <p:sp>
              <p:nvSpPr>
                <p:cNvPr id="127" name="Rectangle 29"/>
                <p:cNvSpPr/>
                <p:nvPr/>
              </p:nvSpPr>
              <p:spPr>
                <a:xfrm>
                  <a:off x="2801520" y="4622760"/>
                  <a:ext cx="4762080" cy="914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D</a:t>
                  </a:r>
                  <a:r>
                    <a:rPr b="0" lang="it-IT" sz="1100" spc="-1" strike="noStrike">
                      <a:solidFill>
                        <a:srgbClr val="000000"/>
                      </a:solidFill>
                      <a:latin typeface="Arial"/>
                    </a:rPr>
                    <a:t>entro va messa la conseguenza delle sue azioni, cosa succede dopo</a:t>
                  </a:r>
                  <a:endParaRPr b="0" lang="it-IT" sz="11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1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128" name="Rectangle 44"/>
                <p:cNvSpPr/>
                <p:nvPr/>
              </p:nvSpPr>
              <p:spPr>
                <a:xfrm>
                  <a:off x="2736720" y="4622760"/>
                  <a:ext cx="4892400" cy="914400"/>
                </a:xfrm>
                <a:prstGeom prst="rect">
                  <a:avLst/>
                </a:prstGeom>
                <a:noFill/>
                <a:ln w="15840">
                  <a:solidFill>
                    <a:srgbClr val="a0a0a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sp>
          <p:nvSpPr>
            <p:cNvPr id="129" name="Rectangle 47"/>
            <p:cNvSpPr/>
            <p:nvPr/>
          </p:nvSpPr>
          <p:spPr>
            <a:xfrm>
              <a:off x="1447920" y="2057400"/>
              <a:ext cx="6186240" cy="3484440"/>
            </a:xfrm>
            <a:prstGeom prst="rect">
              <a:avLst/>
            </a:prstGeom>
            <a:noFill/>
            <a:ln w="15840">
              <a:solidFill>
                <a:srgbClr val="a0a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0" name="Rectangle 49"/>
          <p:cNvSpPr/>
          <p:nvPr/>
        </p:nvSpPr>
        <p:spPr>
          <a:xfrm>
            <a:off x="3240" y="5641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1" name="Group 59"/>
          <p:cNvGrpSpPr/>
          <p:nvPr/>
        </p:nvGrpSpPr>
        <p:grpSpPr>
          <a:xfrm>
            <a:off x="1447920" y="5638680"/>
            <a:ext cx="6248160" cy="923760"/>
            <a:chOff x="1447920" y="5638680"/>
            <a:chExt cx="6248160" cy="923760"/>
          </a:xfrm>
        </p:grpSpPr>
        <p:grpSp>
          <p:nvGrpSpPr>
            <p:cNvPr id="132" name="Group 57"/>
            <p:cNvGrpSpPr/>
            <p:nvPr/>
          </p:nvGrpSpPr>
          <p:grpSpPr>
            <a:xfrm>
              <a:off x="1452240" y="5643360"/>
              <a:ext cx="6238800" cy="914400"/>
              <a:chOff x="1452240" y="5643360"/>
              <a:chExt cx="6238800" cy="914400"/>
            </a:xfrm>
          </p:grpSpPr>
          <p:grpSp>
            <p:nvGrpSpPr>
              <p:cNvPr id="133" name="Group 54"/>
              <p:cNvGrpSpPr/>
              <p:nvPr/>
            </p:nvGrpSpPr>
            <p:grpSpPr>
              <a:xfrm>
                <a:off x="1452240" y="5643360"/>
                <a:ext cx="1297080" cy="914400"/>
                <a:chOff x="1452240" y="5643360"/>
                <a:chExt cx="1297080" cy="914400"/>
              </a:xfrm>
            </p:grpSpPr>
            <p:sp>
              <p:nvSpPr>
                <p:cNvPr id="134" name="Rectangle 51"/>
                <p:cNvSpPr/>
                <p:nvPr/>
              </p:nvSpPr>
              <p:spPr>
                <a:xfrm>
                  <a:off x="1517760" y="5643360"/>
                  <a:ext cx="1165320" cy="914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200" spc="-1" strike="noStrike">
                      <a:solidFill>
                        <a:srgbClr val="000000"/>
                      </a:solidFill>
                      <a:latin typeface="Arial"/>
                    </a:rPr>
                    <a:t>Il protagonista pensa che</a:t>
                  </a: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2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135" name="Rectangle 53"/>
                <p:cNvSpPr/>
                <p:nvPr/>
              </p:nvSpPr>
              <p:spPr>
                <a:xfrm>
                  <a:off x="1452240" y="5643360"/>
                  <a:ext cx="1297080" cy="9144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36" name="Group 56"/>
              <p:cNvGrpSpPr/>
              <p:nvPr/>
            </p:nvGrpSpPr>
            <p:grpSpPr>
              <a:xfrm>
                <a:off x="2749320" y="5643360"/>
                <a:ext cx="4941720" cy="914400"/>
                <a:chOff x="2749320" y="5643360"/>
                <a:chExt cx="4941720" cy="914400"/>
              </a:xfrm>
            </p:grpSpPr>
            <p:sp>
              <p:nvSpPr>
                <p:cNvPr id="137" name="Rectangle 52"/>
                <p:cNvSpPr/>
                <p:nvPr/>
              </p:nvSpPr>
              <p:spPr>
                <a:xfrm>
                  <a:off x="2814480" y="5643360"/>
                  <a:ext cx="4810320" cy="914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it-IT" sz="1400" spc="-1" strike="noStrike">
                      <a:solidFill>
                        <a:srgbClr val="000000"/>
                      </a:solidFill>
                      <a:latin typeface="Arial"/>
                    </a:rPr>
                    <a:t>FINE</a:t>
                  </a:r>
                  <a:endParaRPr b="0" lang="it-IT" sz="14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it-IT" sz="1100" spc="-1" strike="noStrike">
                      <a:solidFill>
                        <a:srgbClr val="000000"/>
                      </a:solidFill>
                      <a:latin typeface="Arial"/>
                    </a:rPr>
                    <a:t>Dentro va messo come reagisce o cosa pensa il protagonista</a:t>
                  </a:r>
                  <a:endParaRPr b="0" lang="it-IT" sz="1100" spc="-1" strike="noStrike">
                    <a:solidFill>
                      <a:srgbClr val="000000"/>
                    </a:solidFill>
                    <a:latin typeface="Trebuchet MS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it-IT" sz="1100" spc="-1" strike="noStrike">
                    <a:solidFill>
                      <a:srgbClr val="000000"/>
                    </a:solidFill>
                    <a:latin typeface="Trebuchet MS"/>
                  </a:endParaRPr>
                </a:p>
              </p:txBody>
            </p:sp>
            <p:sp>
              <p:nvSpPr>
                <p:cNvPr id="138" name="Rectangle 55"/>
                <p:cNvSpPr/>
                <p:nvPr/>
              </p:nvSpPr>
              <p:spPr>
                <a:xfrm>
                  <a:off x="2749320" y="5643360"/>
                  <a:ext cx="4941720" cy="914400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sp>
          <p:nvSpPr>
            <p:cNvPr id="139" name="Rectangle 58"/>
            <p:cNvSpPr/>
            <p:nvPr/>
          </p:nvSpPr>
          <p:spPr>
            <a:xfrm>
              <a:off x="1447920" y="5638680"/>
              <a:ext cx="6248160" cy="923760"/>
            </a:xfrm>
            <a:prstGeom prst="rect">
              <a:avLst/>
            </a:prstGeom>
            <a:noFill/>
            <a:ln w="9360">
              <a:solidFill>
                <a:srgbClr val="a0a0a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0" name="Rectangle 60"/>
          <p:cNvSpPr/>
          <p:nvPr/>
        </p:nvSpPr>
        <p:spPr>
          <a:xfrm>
            <a:off x="3240" y="656100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1" name="Titolo 3" descr=""/>
          <p:cNvPicPr/>
          <p:nvPr/>
        </p:nvPicPr>
        <p:blipFill>
          <a:blip r:embed="rId1"/>
          <a:stretch/>
        </p:blipFill>
        <p:spPr>
          <a:xfrm>
            <a:off x="-720000" y="-240120"/>
            <a:ext cx="4320000" cy="150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Titolo 2" descr=""/>
          <p:cNvPicPr/>
          <p:nvPr/>
        </p:nvPicPr>
        <p:blipFill>
          <a:blip r:embed="rId1"/>
          <a:stretch/>
        </p:blipFill>
        <p:spPr>
          <a:xfrm>
            <a:off x="1328760" y="42840"/>
            <a:ext cx="6784920" cy="1500120"/>
          </a:xfrm>
          <a:prstGeom prst="rect">
            <a:avLst/>
          </a:prstGeom>
          <a:ln w="0">
            <a:noFill/>
          </a:ln>
        </p:spPr>
      </p:pic>
      <p:sp>
        <p:nvSpPr>
          <p:cNvPr id="143" name="Text Box 7"/>
          <p:cNvSpPr/>
          <p:nvPr/>
        </p:nvSpPr>
        <p:spPr>
          <a:xfrm>
            <a:off x="228600" y="457200"/>
            <a:ext cx="358128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400" spc="-1" strike="noStrike">
                <a:solidFill>
                  <a:srgbClr val="000000"/>
                </a:solidFill>
                <a:latin typeface="Trebuchet MS"/>
              </a:rPr>
              <a:t>Bisogna seguire lo schema!</a:t>
            </a:r>
            <a:endParaRPr b="0" lang="it-IT" sz="2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4" name="Text Box 8"/>
          <p:cNvSpPr/>
          <p:nvPr/>
        </p:nvSpPr>
        <p:spPr>
          <a:xfrm>
            <a:off x="533520" y="1981080"/>
            <a:ext cx="4724280" cy="91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I connettivi sono parole e/o gruppi di parole che collegano un periodo con quello precedente dandogli un significato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Line 9"/>
          <p:cNvSpPr/>
          <p:nvPr/>
        </p:nvSpPr>
        <p:spPr>
          <a:xfrm>
            <a:off x="4800600" y="2590920"/>
            <a:ext cx="106668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Text Box 10"/>
          <p:cNvSpPr/>
          <p:nvPr/>
        </p:nvSpPr>
        <p:spPr>
          <a:xfrm>
            <a:off x="5791320" y="2971800"/>
            <a:ext cx="2895480" cy="91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.Dopo    .Poi   .Ad un certo punto    .Il giorno dopo  . Alla sera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7" name="Text Box 11"/>
          <p:cNvSpPr/>
          <p:nvPr/>
        </p:nvSpPr>
        <p:spPr>
          <a:xfrm>
            <a:off x="6019920" y="2514600"/>
            <a:ext cx="16761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212745"/>
                </a:solidFill>
                <a:latin typeface="Trebuchet MS"/>
              </a:rPr>
              <a:t>di tempo</a:t>
            </a:r>
            <a:endParaRPr b="0" lang="it-IT" sz="2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8" name="Line 12"/>
          <p:cNvSpPr/>
          <p:nvPr/>
        </p:nvSpPr>
        <p:spPr>
          <a:xfrm flipH="1">
            <a:off x="1523880" y="2971800"/>
            <a:ext cx="1067040" cy="5335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Text Box 14"/>
          <p:cNvSpPr/>
          <p:nvPr/>
        </p:nvSpPr>
        <p:spPr>
          <a:xfrm>
            <a:off x="3352680" y="4038480"/>
            <a:ext cx="16765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212745"/>
                </a:solidFill>
                <a:latin typeface="Trebuchet MS"/>
              </a:rPr>
              <a:t>di causa</a:t>
            </a:r>
            <a:endParaRPr b="0" lang="it-IT" sz="2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0" name="Text Box 16"/>
          <p:cNvSpPr/>
          <p:nvPr/>
        </p:nvSpPr>
        <p:spPr>
          <a:xfrm>
            <a:off x="533520" y="3809880"/>
            <a:ext cx="167616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400" spc="-1" strike="noStrike">
                <a:solidFill>
                  <a:srgbClr val="212745"/>
                </a:solidFill>
                <a:latin typeface="Trebuchet MS"/>
              </a:rPr>
              <a:t>di luogo</a:t>
            </a:r>
            <a:endParaRPr b="0" lang="it-IT" sz="2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1" name="Line 18"/>
          <p:cNvSpPr/>
          <p:nvPr/>
        </p:nvSpPr>
        <p:spPr>
          <a:xfrm>
            <a:off x="3581280" y="2895480"/>
            <a:ext cx="457200" cy="9907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Text Box 19"/>
          <p:cNvSpPr/>
          <p:nvPr/>
        </p:nvSpPr>
        <p:spPr>
          <a:xfrm>
            <a:off x="5105520" y="1523880"/>
            <a:ext cx="35812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212745"/>
                </a:solidFill>
                <a:latin typeface="Trebuchet MS"/>
              </a:rPr>
              <a:t>Bisogna sempre collegare le frasi tra loro!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Text Box 20"/>
          <p:cNvSpPr/>
          <p:nvPr/>
        </p:nvSpPr>
        <p:spPr>
          <a:xfrm>
            <a:off x="3276720" y="4648320"/>
            <a:ext cx="2666880" cy="91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.Perciò  .Quindi .Allora .A causa di questo .Fu così che .Tuttavia .Però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4" name="Text Box 21"/>
          <p:cNvSpPr/>
          <p:nvPr/>
        </p:nvSpPr>
        <p:spPr>
          <a:xfrm>
            <a:off x="380880" y="4572000"/>
            <a:ext cx="2362320" cy="146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.Nel frattempo .Poco più in là  .Poco lontano .Lì vicino .Dietro l’angolo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9" descr=""/>
          <p:cNvPicPr/>
          <p:nvPr/>
        </p:nvPicPr>
        <p:blipFill>
          <a:blip r:embed="rId1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ln w="0">
            <a:noFill/>
          </a:ln>
        </p:spPr>
      </p:pic>
      <p:pic>
        <p:nvPicPr>
          <p:cNvPr id="156" name="Titolo 2" descr=""/>
          <p:cNvPicPr/>
          <p:nvPr/>
        </p:nvPicPr>
        <p:blipFill>
          <a:blip r:embed="rId2"/>
          <a:stretch/>
        </p:blipFill>
        <p:spPr>
          <a:xfrm>
            <a:off x="-900000" y="-231840"/>
            <a:ext cx="4527360" cy="150012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2" descr=""/>
          <p:cNvPicPr/>
          <p:nvPr/>
        </p:nvPicPr>
        <p:blipFill>
          <a:blip r:embed="rId3"/>
          <a:stretch/>
        </p:blipFill>
        <p:spPr>
          <a:xfrm>
            <a:off x="380880" y="2590920"/>
            <a:ext cx="2536920" cy="2971800"/>
          </a:xfrm>
          <a:prstGeom prst="rect">
            <a:avLst/>
          </a:prstGeom>
          <a:ln w="0">
            <a:noFill/>
          </a:ln>
        </p:spPr>
      </p:pic>
      <p:sp>
        <p:nvSpPr>
          <p:cNvPr id="158" name="Text Box 11"/>
          <p:cNvSpPr/>
          <p:nvPr/>
        </p:nvSpPr>
        <p:spPr>
          <a:xfrm>
            <a:off x="4724280" y="228600"/>
            <a:ext cx="342900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Un esempio di racconto con le frasi legate dai connettivi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Titolo 2" descr=""/>
          <p:cNvPicPr/>
          <p:nvPr/>
        </p:nvPicPr>
        <p:blipFill>
          <a:blip r:embed="rId1"/>
          <a:stretch/>
        </p:blipFill>
        <p:spPr>
          <a:xfrm>
            <a:off x="2212920" y="0"/>
            <a:ext cx="6778800" cy="1500120"/>
          </a:xfrm>
          <a:prstGeom prst="rect">
            <a:avLst/>
          </a:prstGeom>
          <a:ln w="0">
            <a:noFill/>
          </a:ln>
        </p:spPr>
      </p:pic>
      <p:pic>
        <p:nvPicPr>
          <p:cNvPr id="160" name="Segnaposto contenuto 4" descr=""/>
          <p:cNvPicPr/>
          <p:nvPr/>
        </p:nvPicPr>
        <p:blipFill>
          <a:blip r:embed="rId2"/>
          <a:stretch/>
        </p:blipFill>
        <p:spPr>
          <a:xfrm>
            <a:off x="5638680" y="2895480"/>
            <a:ext cx="3202200" cy="372744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2" descr=""/>
          <p:cNvPicPr/>
          <p:nvPr/>
        </p:nvPicPr>
        <p:blipFill>
          <a:blip r:embed="rId3"/>
          <a:stretch/>
        </p:blipFill>
        <p:spPr>
          <a:xfrm>
            <a:off x="685800" y="533520"/>
            <a:ext cx="3278160" cy="2173320"/>
          </a:xfrm>
          <a:prstGeom prst="rect">
            <a:avLst/>
          </a:prstGeom>
          <a:ln w="0">
            <a:noFill/>
          </a:ln>
        </p:spPr>
      </p:pic>
      <p:sp>
        <p:nvSpPr>
          <p:cNvPr id="162" name="Text Box 6"/>
          <p:cNvSpPr/>
          <p:nvPr/>
        </p:nvSpPr>
        <p:spPr>
          <a:xfrm>
            <a:off x="4343400" y="1371600"/>
            <a:ext cx="42670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All’inizio usa frasi brevi: soggetto verbo e complementi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3" name="Text Box 7"/>
          <p:cNvSpPr/>
          <p:nvPr/>
        </p:nvSpPr>
        <p:spPr>
          <a:xfrm>
            <a:off x="4952880" y="2286000"/>
            <a:ext cx="32004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Controlla la punteggiatura.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4" name="Text Box 8"/>
          <p:cNvSpPr/>
          <p:nvPr/>
        </p:nvSpPr>
        <p:spPr>
          <a:xfrm>
            <a:off x="457200" y="3048120"/>
            <a:ext cx="4724280" cy="133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Se scrivi una storia non mescolare i tempi presente, passato remoto, passato prossimo, imperfetto.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Cerca di usare sempre lo stesso tempo!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5" name="Text Box 9"/>
          <p:cNvSpPr/>
          <p:nvPr/>
        </p:nvSpPr>
        <p:spPr>
          <a:xfrm>
            <a:off x="1905120" y="4648320"/>
            <a:ext cx="32763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Trebuchet MS"/>
              </a:rPr>
              <a:t>Riscrivi o cancella le frasi poco chiare!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6" name="Text Box 10"/>
          <p:cNvSpPr/>
          <p:nvPr/>
        </p:nvSpPr>
        <p:spPr>
          <a:xfrm>
            <a:off x="533520" y="5410080"/>
            <a:ext cx="42670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Rileggi il testo in brutta prima di ricopiarlo in bella.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Titolo 2" descr=""/>
          <p:cNvPicPr/>
          <p:nvPr/>
        </p:nvPicPr>
        <p:blipFill>
          <a:blip r:embed="rId1"/>
          <a:stretch/>
        </p:blipFill>
        <p:spPr>
          <a:xfrm>
            <a:off x="-3048120" y="0"/>
            <a:ext cx="6778800" cy="150012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2" descr=""/>
          <p:cNvPicPr/>
          <p:nvPr/>
        </p:nvPicPr>
        <p:blipFill>
          <a:blip r:embed="rId2"/>
          <a:stretch/>
        </p:blipFill>
        <p:spPr>
          <a:xfrm>
            <a:off x="2514600" y="3017880"/>
            <a:ext cx="6418440" cy="3633840"/>
          </a:xfrm>
          <a:prstGeom prst="rect">
            <a:avLst/>
          </a:prstGeom>
          <a:ln w="0">
            <a:noFill/>
          </a:ln>
        </p:spPr>
      </p:pic>
      <p:sp>
        <p:nvSpPr>
          <p:cNvPr id="169" name="Text Box 5"/>
          <p:cNvSpPr/>
          <p:nvPr/>
        </p:nvSpPr>
        <p:spPr>
          <a:xfrm>
            <a:off x="609480" y="1295280"/>
            <a:ext cx="777240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000000"/>
                </a:solidFill>
                <a:latin typeface="Trebuchet MS"/>
              </a:rPr>
              <a:t>Devi ricopiare in bella andando a capo quando cambi argomento o sequenza narrativa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0" name="Text Box 6"/>
          <p:cNvSpPr/>
          <p:nvPr/>
        </p:nvSpPr>
        <p:spPr>
          <a:xfrm>
            <a:off x="457200" y="2286000"/>
            <a:ext cx="449568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Puoi ricopiare il testo sul blog! Ma devi sempre rispettare la grammatica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1" name="Text Box 7"/>
          <p:cNvSpPr/>
          <p:nvPr/>
        </p:nvSpPr>
        <p:spPr>
          <a:xfrm>
            <a:off x="5867280" y="1828800"/>
            <a:ext cx="304812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800000"/>
                </a:solidFill>
                <a:latin typeface="Trebuchet MS"/>
              </a:rPr>
              <a:t>Controlla tutte le parole sul vocabolario! è l’unico modo per non commettere errori.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2" name="Text Box 8"/>
          <p:cNvSpPr/>
          <p:nvPr/>
        </p:nvSpPr>
        <p:spPr>
          <a:xfrm>
            <a:off x="533520" y="3505320"/>
            <a:ext cx="1981080" cy="228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800" spc="-1" strike="noStrike">
                <a:solidFill>
                  <a:srgbClr val="000000"/>
                </a:solidFill>
                <a:latin typeface="Trebuchet MS"/>
              </a:rPr>
              <a:t>Nel blog come in altri word processor è sempre presente uno strumento di correzione ortografica.  </a:t>
            </a:r>
            <a:r>
              <a:rPr b="1" lang="it-IT" sz="1800" spc="-1" strike="noStrike">
                <a:solidFill>
                  <a:srgbClr val="000000"/>
                </a:solidFill>
                <a:latin typeface="Trebuchet MS"/>
              </a:rPr>
              <a:t>Usalo!</a:t>
            </a:r>
            <a:endParaRPr b="0" lang="it-IT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Application>LibreOffice/7.3.5.2$Windows_X86_64 LibreOffice_project/184fe81b8c8c30d8b5082578aee2fed2ea847c01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2014-10-22T07:41:03Z</dcterms:created>
  <dc:creator>marco</dc:creator>
  <dc:description/>
  <dc:language>it-IT</dc:language>
  <cp:lastModifiedBy/>
  <dcterms:modified xsi:type="dcterms:W3CDTF">2024-07-05T14:51:19Z</dcterms:modified>
  <cp:revision>15</cp:revision>
  <dc:subject/>
  <dc:title>Pianificazione, Trascrizione e Revisione</dc:title>
</cp:coreProperties>
</file>